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ygada 1918"/>
      <p:regular r:id="rId17"/>
    </p:embeddedFont>
    <p:embeddedFont>
      <p:font typeface="Brygada 1918"/>
      <p:regular r:id="rId18"/>
    </p:embeddedFont>
    <p:embeddedFont>
      <p:font typeface="Brygada 1918"/>
      <p:regular r:id="rId19"/>
    </p:embeddedFont>
    <p:embeddedFont>
      <p:font typeface="Brygada 1918"/>
      <p:regular r:id="rId20"/>
    </p:embeddedFont>
    <p:embeddedFont>
      <p:font typeface="Montserrat Medium"/>
      <p:regular r:id="rId21"/>
    </p:embeddedFont>
    <p:embeddedFont>
      <p:font typeface="Montserrat Medium"/>
      <p:regular r:id="rId22"/>
    </p:embeddedFont>
    <p:embeddedFont>
      <p:font typeface="Montserrat Medium"/>
      <p:regular r:id="rId23"/>
    </p:embeddedFont>
    <p:embeddedFont>
      <p:font typeface="Montserrat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svg"/><Relationship Id="rId13" Type="http://schemas.openxmlformats.org/officeDocument/2006/relationships/slideLayout" Target="../slideLayouts/slideLayout10.xml"/><Relationship Id="rId1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2898219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Predicting &amp; Preventing Customer Churn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4646414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Leveraging machine learning and data analysis to understand why customers leave and how to retain them effectively.</a:t>
            </a:r>
            <a:endParaRPr lang="en-US" sz="1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762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4131945"/>
            <a:ext cx="7036356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Conclusion: Proactive Retention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49260" y="5023961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Moving from reactive churn handling to a strategic, data-driven approach.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070372" y="5848112"/>
            <a:ext cx="1281076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"This project demonstrates how machine learning can be used not only for prediction, but also to support strategic business decisions."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749260" y="5607248"/>
            <a:ext cx="30480" cy="1166574"/>
          </a:xfrm>
          <a:prstGeom prst="rect">
            <a:avLst/>
          </a:prstGeom>
          <a:solidFill>
            <a:srgbClr val="FFB393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762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3316843"/>
            <a:ext cx="7928729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Overview: From Prediction to Action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49260" y="4208859"/>
            <a:ext cx="131318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This project analyzes customer churn in telecom, predicting who will leave and translating those predictions into practical, cost-effective retention strategies.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49260" y="5134570"/>
            <a:ext cx="4234577" cy="2454473"/>
          </a:xfrm>
          <a:prstGeom prst="roundRect">
            <a:avLst>
              <a:gd name="adj" fmla="val 1308"/>
            </a:avLst>
          </a:prstGeom>
          <a:solidFill>
            <a:srgbClr val="4D1529"/>
          </a:solidFill>
          <a:ln/>
        </p:spPr>
      </p:sp>
      <p:sp>
        <p:nvSpPr>
          <p:cNvPr id="6" name="Shape 3"/>
          <p:cNvSpPr/>
          <p:nvPr/>
        </p:nvSpPr>
        <p:spPr>
          <a:xfrm>
            <a:off x="963335" y="5348645"/>
            <a:ext cx="642223" cy="642223"/>
          </a:xfrm>
          <a:prstGeom prst="roundRect">
            <a:avLst>
              <a:gd name="adj" fmla="val 14236621"/>
            </a:avLst>
          </a:prstGeom>
          <a:solidFill>
            <a:srgbClr val="FFB393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04" y="5525214"/>
            <a:ext cx="288965" cy="2889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3335" y="6204942"/>
            <a:ext cx="310455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Identify Churn Drivers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63335" y="6690122"/>
            <a:ext cx="380642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Uncover the core reasons customers disengage.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5197912" y="5134570"/>
            <a:ext cx="4234577" cy="2454473"/>
          </a:xfrm>
          <a:prstGeom prst="roundRect">
            <a:avLst>
              <a:gd name="adj" fmla="val 1308"/>
            </a:avLst>
          </a:prstGeom>
          <a:solidFill>
            <a:srgbClr val="4D1529"/>
          </a:solidFill>
          <a:ln/>
        </p:spPr>
      </p:sp>
      <p:sp>
        <p:nvSpPr>
          <p:cNvPr id="11" name="Shape 7"/>
          <p:cNvSpPr/>
          <p:nvPr/>
        </p:nvSpPr>
        <p:spPr>
          <a:xfrm>
            <a:off x="5411986" y="5348645"/>
            <a:ext cx="642223" cy="642223"/>
          </a:xfrm>
          <a:prstGeom prst="roundRect">
            <a:avLst>
              <a:gd name="adj" fmla="val 14236621"/>
            </a:avLst>
          </a:prstGeom>
          <a:solidFill>
            <a:srgbClr val="FFB393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8556" y="5525214"/>
            <a:ext cx="288965" cy="28896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411986" y="6204942"/>
            <a:ext cx="2881432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5411986" y="6690122"/>
            <a:ext cx="380642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Combine analytics with business reasoning.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9646563" y="5134570"/>
            <a:ext cx="4234577" cy="2454473"/>
          </a:xfrm>
          <a:prstGeom prst="roundRect">
            <a:avLst>
              <a:gd name="adj" fmla="val 1308"/>
            </a:avLst>
          </a:prstGeom>
          <a:solidFill>
            <a:srgbClr val="4D1529"/>
          </a:solidFill>
          <a:ln/>
        </p:spPr>
      </p:sp>
      <p:sp>
        <p:nvSpPr>
          <p:cNvPr id="16" name="Shape 11"/>
          <p:cNvSpPr/>
          <p:nvPr/>
        </p:nvSpPr>
        <p:spPr>
          <a:xfrm>
            <a:off x="9860637" y="5348645"/>
            <a:ext cx="642223" cy="642223"/>
          </a:xfrm>
          <a:prstGeom prst="roundRect">
            <a:avLst>
              <a:gd name="adj" fmla="val 14236621"/>
            </a:avLst>
          </a:prstGeom>
          <a:solidFill>
            <a:srgbClr val="FFB393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37207" y="5525214"/>
            <a:ext cx="288965" cy="28896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860637" y="6204942"/>
            <a:ext cx="2968466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Actionable Strategies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9860637" y="6690122"/>
            <a:ext cx="380642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Develop targeted, cost-effective retention plans.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811887"/>
            <a:ext cx="7645479" cy="1141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Key Churn Drivers: Unveiling Customer Behavior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35660" y="2274808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Exploratory analysis reveals clear patterns explaining why customers churn.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35660" y="3200519"/>
            <a:ext cx="3715703" cy="2001560"/>
          </a:xfrm>
          <a:prstGeom prst="roundRect">
            <a:avLst>
              <a:gd name="adj" fmla="val 7309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05180" y="3200519"/>
            <a:ext cx="121920" cy="2001560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7" name="Text 4"/>
          <p:cNvSpPr/>
          <p:nvPr/>
        </p:nvSpPr>
        <p:spPr>
          <a:xfrm>
            <a:off x="6571655" y="344507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Contract Type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571655" y="3930253"/>
            <a:ext cx="3135154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Month-to-month customers churn more due to lower commitment.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10165437" y="3200519"/>
            <a:ext cx="3715703" cy="2001560"/>
          </a:xfrm>
          <a:prstGeom prst="roundRect">
            <a:avLst>
              <a:gd name="adj" fmla="val 7309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134957" y="3200519"/>
            <a:ext cx="121920" cy="2001560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11" name="Text 8"/>
          <p:cNvSpPr/>
          <p:nvPr/>
        </p:nvSpPr>
        <p:spPr>
          <a:xfrm>
            <a:off x="10501432" y="344507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Customer Tenure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501432" y="3930253"/>
            <a:ext cx="3135154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New customers (first few months) are highly susceptible to churn.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35660" y="5416153"/>
            <a:ext cx="3715703" cy="2001560"/>
          </a:xfrm>
          <a:prstGeom prst="roundRect">
            <a:avLst>
              <a:gd name="adj" fmla="val 7309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205180" y="5416153"/>
            <a:ext cx="121920" cy="2001560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15" name="Text 12"/>
          <p:cNvSpPr/>
          <p:nvPr/>
        </p:nvSpPr>
        <p:spPr>
          <a:xfrm>
            <a:off x="6571655" y="566070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Monthly Charges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6571655" y="6145887"/>
            <a:ext cx="3135154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Higher charges, especially for short-term contracts, increase churn risk.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1788319"/>
            <a:ext cx="7645479" cy="1141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More Churn Drivers: Engagement &amp; Experience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35660" y="3251240"/>
            <a:ext cx="7645479" cy="1659136"/>
          </a:xfrm>
          <a:prstGeom prst="roundRect">
            <a:avLst>
              <a:gd name="adj" fmla="val 8818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05180" y="3251240"/>
            <a:ext cx="121920" cy="1659136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6" name="Text 3"/>
          <p:cNvSpPr/>
          <p:nvPr/>
        </p:nvSpPr>
        <p:spPr>
          <a:xfrm>
            <a:off x="6571655" y="3495794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Payment Method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71655" y="3980974"/>
            <a:ext cx="7064931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Electronic check users churn more, possibly due to payment friction.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35660" y="5124450"/>
            <a:ext cx="7645479" cy="1316712"/>
          </a:xfrm>
          <a:prstGeom prst="roundRect">
            <a:avLst>
              <a:gd name="adj" fmla="val 11111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05180" y="5124450"/>
            <a:ext cx="121920" cy="1316712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10" name="Text 7"/>
          <p:cNvSpPr/>
          <p:nvPr/>
        </p:nvSpPr>
        <p:spPr>
          <a:xfrm>
            <a:off x="6571655" y="5369004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Service Mix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571655" y="5854184"/>
            <a:ext cx="706493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Fewer value-added services lead to higher churn rates.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1215271"/>
            <a:ext cx="7645479" cy="1141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Business Implications: Actionable Insights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35660" y="2678192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Churn is predictable and actionable, allowing for proactive retention planning.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35660" y="3603903"/>
            <a:ext cx="3715703" cy="1940600"/>
          </a:xfrm>
          <a:prstGeom prst="roundRect">
            <a:avLst>
              <a:gd name="adj" fmla="val 26479"/>
            </a:avLst>
          </a:prstGeom>
          <a:solidFill>
            <a:srgbClr val="4D1529"/>
          </a:solidFill>
          <a:ln/>
        </p:spPr>
      </p:sp>
      <p:sp>
        <p:nvSpPr>
          <p:cNvPr id="6" name="Text 3"/>
          <p:cNvSpPr/>
          <p:nvPr/>
        </p:nvSpPr>
        <p:spPr>
          <a:xfrm>
            <a:off x="6449735" y="3817977"/>
            <a:ext cx="293846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Churn is Not Random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449735" y="4303157"/>
            <a:ext cx="3287554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Driven by identifiable behaviors and contract characteristics.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5437" y="3603903"/>
            <a:ext cx="3715703" cy="1940600"/>
          </a:xfrm>
          <a:prstGeom prst="roundRect">
            <a:avLst>
              <a:gd name="adj" fmla="val 26479"/>
            </a:avLst>
          </a:prstGeom>
          <a:solidFill>
            <a:srgbClr val="4D1529"/>
          </a:solidFill>
          <a:ln/>
        </p:spPr>
      </p:sp>
      <p:sp>
        <p:nvSpPr>
          <p:cNvPr id="9" name="Text 6"/>
          <p:cNvSpPr/>
          <p:nvPr/>
        </p:nvSpPr>
        <p:spPr>
          <a:xfrm>
            <a:off x="10379512" y="381797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Actionable Drivers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79512" y="4303157"/>
            <a:ext cx="328755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Intervene before customers decide to leave.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235660" y="5758577"/>
            <a:ext cx="7645479" cy="1255752"/>
          </a:xfrm>
          <a:prstGeom prst="roundRect">
            <a:avLst>
              <a:gd name="adj" fmla="val 40920"/>
            </a:avLst>
          </a:prstGeom>
          <a:solidFill>
            <a:srgbClr val="4D1529"/>
          </a:solidFill>
          <a:ln/>
        </p:spPr>
      </p:sp>
      <p:sp>
        <p:nvSpPr>
          <p:cNvPr id="12" name="Text 9"/>
          <p:cNvSpPr/>
          <p:nvPr/>
        </p:nvSpPr>
        <p:spPr>
          <a:xfrm>
            <a:off x="6449735" y="597265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Targeted Retention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449735" y="6457831"/>
            <a:ext cx="721733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Focus efforts based on risk level, not blanket approaches.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39309" y="505182"/>
            <a:ext cx="8131135" cy="488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Retention Strategy: Early-Tenure Programs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1139309" y="1359456"/>
            <a:ext cx="12351782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Proactive support and onboarding incentives for new customers are crucial.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1413867" y="2247186"/>
            <a:ext cx="6957774" cy="182999"/>
          </a:xfrm>
          <a:prstGeom prst="roundRect">
            <a:avLst>
              <a:gd name="adj" fmla="val 15007"/>
            </a:avLst>
          </a:prstGeom>
          <a:solidFill>
            <a:srgbClr val="4D1529"/>
          </a:solidFill>
          <a:ln/>
        </p:spPr>
      </p:sp>
      <p:sp>
        <p:nvSpPr>
          <p:cNvPr id="5" name="Shape 3"/>
          <p:cNvSpPr/>
          <p:nvPr/>
        </p:nvSpPr>
        <p:spPr>
          <a:xfrm>
            <a:off x="1139309" y="2064008"/>
            <a:ext cx="549235" cy="549235"/>
          </a:xfrm>
          <a:prstGeom prst="roundRect">
            <a:avLst>
              <a:gd name="adj" fmla="val 83243"/>
            </a:avLst>
          </a:prstGeom>
          <a:solidFill>
            <a:srgbClr val="4D1529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76588" y="2201287"/>
            <a:ext cx="274558" cy="27455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322308" y="2796302"/>
            <a:ext cx="2441019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First 3-6 Months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322308" y="3284339"/>
            <a:ext cx="6866453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Focus on new customers during this critical period.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1688425" y="4126349"/>
            <a:ext cx="6683216" cy="182999"/>
          </a:xfrm>
          <a:prstGeom prst="roundRect">
            <a:avLst>
              <a:gd name="adj" fmla="val 15007"/>
            </a:avLst>
          </a:prstGeom>
          <a:solidFill>
            <a:srgbClr val="4D1529"/>
          </a:solidFill>
          <a:ln/>
        </p:spPr>
      </p:sp>
      <p:sp>
        <p:nvSpPr>
          <p:cNvPr id="10" name="Shape 7"/>
          <p:cNvSpPr/>
          <p:nvPr/>
        </p:nvSpPr>
        <p:spPr>
          <a:xfrm>
            <a:off x="1413867" y="3943171"/>
            <a:ext cx="549235" cy="549235"/>
          </a:xfrm>
          <a:prstGeom prst="roundRect">
            <a:avLst>
              <a:gd name="adj" fmla="val 83243"/>
            </a:avLst>
          </a:prstGeom>
          <a:solidFill>
            <a:srgbClr val="4D1529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1146" y="4080450"/>
            <a:ext cx="274558" cy="27455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596866" y="4675465"/>
            <a:ext cx="2441019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Proactive Support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1596866" y="5163503"/>
            <a:ext cx="6591895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Offer incentives and guided service setup.</a:t>
            </a:r>
            <a:endParaRPr lang="en-US" sz="1400" dirty="0"/>
          </a:p>
        </p:txBody>
      </p:sp>
      <p:sp>
        <p:nvSpPr>
          <p:cNvPr id="14" name="Shape 10"/>
          <p:cNvSpPr/>
          <p:nvPr/>
        </p:nvSpPr>
        <p:spPr>
          <a:xfrm>
            <a:off x="1963103" y="6005513"/>
            <a:ext cx="6408539" cy="182999"/>
          </a:xfrm>
          <a:prstGeom prst="roundRect">
            <a:avLst>
              <a:gd name="adj" fmla="val 15007"/>
            </a:avLst>
          </a:prstGeom>
          <a:solidFill>
            <a:srgbClr val="4D1529"/>
          </a:solidFill>
          <a:ln/>
        </p:spPr>
      </p:sp>
      <p:sp>
        <p:nvSpPr>
          <p:cNvPr id="15" name="Shape 11"/>
          <p:cNvSpPr/>
          <p:nvPr/>
        </p:nvSpPr>
        <p:spPr>
          <a:xfrm>
            <a:off x="1688544" y="5822335"/>
            <a:ext cx="549235" cy="549235"/>
          </a:xfrm>
          <a:prstGeom prst="roundRect">
            <a:avLst>
              <a:gd name="adj" fmla="val 83243"/>
            </a:avLst>
          </a:prstGeom>
          <a:solidFill>
            <a:srgbClr val="4D1529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5823" y="5959614"/>
            <a:ext cx="274558" cy="27455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871543" y="6554629"/>
            <a:ext cx="2760226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Increase Lifetime Value</a:t>
            </a:r>
            <a:endParaRPr lang="en-US" sz="1900" dirty="0"/>
          </a:p>
        </p:txBody>
      </p:sp>
      <p:sp>
        <p:nvSpPr>
          <p:cNvPr id="18" name="Text 13"/>
          <p:cNvSpPr/>
          <p:nvPr/>
        </p:nvSpPr>
        <p:spPr>
          <a:xfrm>
            <a:off x="1871543" y="7042666"/>
            <a:ext cx="6317218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Lower early churn reduces acquisition costs.</a:t>
            </a:r>
            <a:endParaRPr lang="en-US" sz="1400" dirty="0"/>
          </a:p>
        </p:txBody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5865" y="2064067"/>
            <a:ext cx="4672727" cy="31143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16693" y="423743"/>
            <a:ext cx="7813834" cy="410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Retention Strategy: Contract &amp; Pricing Incentives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2116693" y="1142762"/>
            <a:ext cx="1039689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Targeted offers for high-risk customers to improve revenue stability.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6693" y="1735931"/>
            <a:ext cx="3933111" cy="589728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433423" y="1735931"/>
            <a:ext cx="6087666" cy="462201"/>
          </a:xfrm>
          <a:prstGeom prst="roundRect">
            <a:avLst>
              <a:gd name="adj" fmla="val 480118"/>
            </a:avLst>
          </a:prstGeom>
          <a:solidFill>
            <a:srgbClr val="4D1529"/>
          </a:solidFill>
          <a:ln/>
        </p:spPr>
      </p:sp>
      <p:sp>
        <p:nvSpPr>
          <p:cNvPr id="6" name="Text 3"/>
          <p:cNvSpPr/>
          <p:nvPr/>
        </p:nvSpPr>
        <p:spPr>
          <a:xfrm>
            <a:off x="9361646" y="1822609"/>
            <a:ext cx="231100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587490" y="2352199"/>
            <a:ext cx="2635687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Contract-Based Incentives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587490" y="2763083"/>
            <a:ext cx="577953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Offer incentives to switch month-to-month to longer contracts.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6433423" y="3317677"/>
            <a:ext cx="6087666" cy="462201"/>
          </a:xfrm>
          <a:prstGeom prst="roundRect">
            <a:avLst>
              <a:gd name="adj" fmla="val 480118"/>
            </a:avLst>
          </a:prstGeom>
          <a:solidFill>
            <a:srgbClr val="4D1529"/>
          </a:solidFill>
          <a:ln/>
        </p:spPr>
      </p:sp>
      <p:sp>
        <p:nvSpPr>
          <p:cNvPr id="10" name="Text 7"/>
          <p:cNvSpPr/>
          <p:nvPr/>
        </p:nvSpPr>
        <p:spPr>
          <a:xfrm>
            <a:off x="9361646" y="3404354"/>
            <a:ext cx="231100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6587490" y="3933944"/>
            <a:ext cx="3167539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Pricing &amp; Value Communication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587490" y="4344829"/>
            <a:ext cx="577953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Personalized adjustments for high-paying, high-risk customers.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6433423" y="4899422"/>
            <a:ext cx="6087666" cy="462201"/>
          </a:xfrm>
          <a:prstGeom prst="roundRect">
            <a:avLst>
              <a:gd name="adj" fmla="val 480118"/>
            </a:avLst>
          </a:prstGeom>
          <a:solidFill>
            <a:srgbClr val="4D1529"/>
          </a:solidFill>
          <a:ln/>
        </p:spPr>
      </p:sp>
      <p:sp>
        <p:nvSpPr>
          <p:cNvPr id="14" name="Text 11"/>
          <p:cNvSpPr/>
          <p:nvPr/>
        </p:nvSpPr>
        <p:spPr>
          <a:xfrm>
            <a:off x="9361646" y="4986099"/>
            <a:ext cx="231100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587490" y="5515689"/>
            <a:ext cx="2601397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Improve Revenue Stability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587490" y="5926574"/>
            <a:ext cx="577953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Reduce churn from perceived overpricing and volatile segments.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762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3408640"/>
            <a:ext cx="11540490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Retention Strategy: Payment &amp; Service Optimization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49260" y="4300657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Enhance payment experience and increase service engagement.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49260" y="5205055"/>
            <a:ext cx="4234577" cy="2292191"/>
          </a:xfrm>
          <a:prstGeom prst="roundRect">
            <a:avLst>
              <a:gd name="adj" fmla="val 6383"/>
            </a:avLst>
          </a:prstGeom>
          <a:solidFill>
            <a:srgbClr val="5C2438"/>
          </a:solidFill>
          <a:ln/>
        </p:spPr>
      </p:sp>
      <p:sp>
        <p:nvSpPr>
          <p:cNvPr id="6" name="Shape 3"/>
          <p:cNvSpPr/>
          <p:nvPr/>
        </p:nvSpPr>
        <p:spPr>
          <a:xfrm>
            <a:off x="749260" y="5174575"/>
            <a:ext cx="4234577" cy="121920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7" name="Shape 4"/>
          <p:cNvSpPr/>
          <p:nvPr/>
        </p:nvSpPr>
        <p:spPr>
          <a:xfrm>
            <a:off x="2545437" y="4883944"/>
            <a:ext cx="642223" cy="642223"/>
          </a:xfrm>
          <a:prstGeom prst="roundRect">
            <a:avLst>
              <a:gd name="adj" fmla="val 142380"/>
            </a:avLst>
          </a:prstGeom>
          <a:solidFill>
            <a:srgbClr val="FFB393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8080" y="5076587"/>
            <a:ext cx="256818" cy="25681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93815" y="574024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Payment Experience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93815" y="6225421"/>
            <a:ext cx="3745468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Encourage automated payments with incentives or simplified setup.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5197912" y="5205055"/>
            <a:ext cx="4234577" cy="2292191"/>
          </a:xfrm>
          <a:prstGeom prst="roundRect">
            <a:avLst>
              <a:gd name="adj" fmla="val 6383"/>
            </a:avLst>
          </a:prstGeom>
          <a:solidFill>
            <a:srgbClr val="5C2438"/>
          </a:solidFill>
          <a:ln/>
        </p:spPr>
      </p:sp>
      <p:sp>
        <p:nvSpPr>
          <p:cNvPr id="12" name="Shape 8"/>
          <p:cNvSpPr/>
          <p:nvPr/>
        </p:nvSpPr>
        <p:spPr>
          <a:xfrm>
            <a:off x="5197912" y="5174575"/>
            <a:ext cx="4234577" cy="121920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13" name="Shape 9"/>
          <p:cNvSpPr/>
          <p:nvPr/>
        </p:nvSpPr>
        <p:spPr>
          <a:xfrm>
            <a:off x="6994088" y="4883944"/>
            <a:ext cx="642223" cy="642223"/>
          </a:xfrm>
          <a:prstGeom prst="roundRect">
            <a:avLst>
              <a:gd name="adj" fmla="val 142380"/>
            </a:avLst>
          </a:prstGeom>
          <a:solidFill>
            <a:srgbClr val="FFB393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6732" y="5076587"/>
            <a:ext cx="256818" cy="25681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442466" y="574024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Service Bundling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5442466" y="6225421"/>
            <a:ext cx="3745468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Offer personalized value-added services to low-engagement customers.</a:t>
            </a:r>
            <a:endParaRPr lang="en-US" sz="1650" dirty="0"/>
          </a:p>
        </p:txBody>
      </p:sp>
      <p:sp>
        <p:nvSpPr>
          <p:cNvPr id="17" name="Shape 12"/>
          <p:cNvSpPr/>
          <p:nvPr/>
        </p:nvSpPr>
        <p:spPr>
          <a:xfrm>
            <a:off x="9646563" y="5205055"/>
            <a:ext cx="4234577" cy="2292191"/>
          </a:xfrm>
          <a:prstGeom prst="roundRect">
            <a:avLst>
              <a:gd name="adj" fmla="val 6383"/>
            </a:avLst>
          </a:prstGeom>
          <a:solidFill>
            <a:srgbClr val="5C2438"/>
          </a:solidFill>
          <a:ln/>
        </p:spPr>
      </p:sp>
      <p:sp>
        <p:nvSpPr>
          <p:cNvPr id="18" name="Shape 13"/>
          <p:cNvSpPr/>
          <p:nvPr/>
        </p:nvSpPr>
        <p:spPr>
          <a:xfrm>
            <a:off x="9646563" y="5174575"/>
            <a:ext cx="4234577" cy="121920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19" name="Shape 14"/>
          <p:cNvSpPr/>
          <p:nvPr/>
        </p:nvSpPr>
        <p:spPr>
          <a:xfrm>
            <a:off x="11442740" y="4883944"/>
            <a:ext cx="642223" cy="642223"/>
          </a:xfrm>
          <a:prstGeom prst="roundRect">
            <a:avLst>
              <a:gd name="adj" fmla="val 142380"/>
            </a:avLst>
          </a:prstGeom>
          <a:solidFill>
            <a:srgbClr val="FFB393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5383" y="5076587"/>
            <a:ext cx="256818" cy="25681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891117" y="574024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Increase Stickiness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9891117" y="6225421"/>
            <a:ext cx="374546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Reduce friction and strengthen long-term relationships.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025604"/>
            <a:ext cx="7279719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The Power of Predictive Analytics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49260" y="2024658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Machine learning supports strategic business decisions beyond just prediction.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1841421" y="309157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Predictive Modeling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49260" y="3576757"/>
            <a:ext cx="394680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Identify churn risk with high accuracy.</a:t>
            </a:r>
            <a:endParaRPr lang="en-US" sz="16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7175" y="2607945"/>
            <a:ext cx="4596051" cy="4596051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0005" y="3429655"/>
            <a:ext cx="320278" cy="32027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4337" y="309157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Behavioral Analysis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4337" y="3576757"/>
            <a:ext cx="394680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Understand the 'why' behind customer actions.</a:t>
            </a:r>
            <a:endParaRPr lang="en-US" sz="16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175" y="2607945"/>
            <a:ext cx="4596051" cy="4596051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0999" y="3820775"/>
            <a:ext cx="320278" cy="32027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4337" y="555021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Strategic Planning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4337" y="6035397"/>
            <a:ext cx="394680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Inform retention, marketing, and budget allocation.</a:t>
            </a:r>
            <a:endParaRPr lang="en-US" sz="16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7175" y="2607945"/>
            <a:ext cx="4596051" cy="4596051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79879" y="6061770"/>
            <a:ext cx="320278" cy="32027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41421" y="555021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Actionable Insights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49260" y="6035397"/>
            <a:ext cx="394680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Deliver clear, business-aligned recommendations.</a:t>
            </a:r>
            <a:endParaRPr lang="en-US" sz="16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17175" y="2607945"/>
            <a:ext cx="4596051" cy="4596051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8885" y="5670649"/>
            <a:ext cx="320278" cy="3202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2026-01-11T18:41:49Z</dcterms:created>
  <dcterms:modified xsi:type="dcterms:W3CDTF">2026-01-11T18:41:49Z</dcterms:modified>
</cp:coreProperties>
</file>